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9" r:id="rId3"/>
    <p:sldId id="268" r:id="rId4"/>
    <p:sldId id="258" r:id="rId5"/>
    <p:sldId id="265" r:id="rId6"/>
    <p:sldId id="260" r:id="rId7"/>
    <p:sldId id="261" r:id="rId8"/>
    <p:sldId id="269" r:id="rId9"/>
    <p:sldId id="262" r:id="rId10"/>
    <p:sldId id="270" r:id="rId11"/>
    <p:sldId id="264" r:id="rId12"/>
    <p:sldId id="271" r:id="rId13"/>
    <p:sldId id="263" r:id="rId14"/>
    <p:sldId id="272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86491-BE0A-4D0C-864C-AE430240E6E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02A9E4-6D62-4FF2-952F-90FE8D68BBBE}">
      <dgm:prSet phldrT="[Text]"/>
      <dgm:spPr/>
      <dgm:t>
        <a:bodyPr/>
        <a:lstStyle/>
        <a:p>
          <a:r>
            <a:rPr lang="en-US" dirty="0"/>
            <a:t>Explanatory variables</a:t>
          </a:r>
        </a:p>
      </dgm:t>
    </dgm:pt>
    <dgm:pt modelId="{71C22EB7-284D-43E5-824A-35E51E587FAE}" type="parTrans" cxnId="{00B0CA1A-BF89-4841-9435-8568CCBA24CC}">
      <dgm:prSet/>
      <dgm:spPr/>
      <dgm:t>
        <a:bodyPr/>
        <a:lstStyle/>
        <a:p>
          <a:endParaRPr lang="en-US"/>
        </a:p>
      </dgm:t>
    </dgm:pt>
    <dgm:pt modelId="{B2024445-735E-413F-8B8D-D2AE9D59F826}" type="sibTrans" cxnId="{00B0CA1A-BF89-4841-9435-8568CCBA24CC}">
      <dgm:prSet/>
      <dgm:spPr/>
      <dgm:t>
        <a:bodyPr/>
        <a:lstStyle/>
        <a:p>
          <a:endParaRPr lang="en-US"/>
        </a:p>
      </dgm:t>
    </dgm:pt>
    <dgm:pt modelId="{CBB14800-D10E-4DDC-9A26-21F5A4EF1F5C}">
      <dgm:prSet phldrT="[Text]"/>
      <dgm:spPr/>
      <dgm:t>
        <a:bodyPr/>
        <a:lstStyle/>
        <a:p>
          <a:r>
            <a:rPr lang="en-US" dirty="0"/>
            <a:t>Vital rate functions</a:t>
          </a:r>
        </a:p>
      </dgm:t>
    </dgm:pt>
    <dgm:pt modelId="{D78AF173-50AD-407E-8EA5-5A361DFDAFE6}" type="parTrans" cxnId="{E6136053-5B00-4E7A-BB87-B977889A2398}">
      <dgm:prSet/>
      <dgm:spPr/>
      <dgm:t>
        <a:bodyPr/>
        <a:lstStyle/>
        <a:p>
          <a:endParaRPr lang="en-US"/>
        </a:p>
      </dgm:t>
    </dgm:pt>
    <dgm:pt modelId="{91EF2513-896A-4DA2-A1C4-32EAB712E2F4}" type="sibTrans" cxnId="{E6136053-5B00-4E7A-BB87-B977889A2398}">
      <dgm:prSet/>
      <dgm:spPr/>
      <dgm:t>
        <a:bodyPr/>
        <a:lstStyle/>
        <a:p>
          <a:endParaRPr lang="en-US"/>
        </a:p>
      </dgm:t>
    </dgm:pt>
    <dgm:pt modelId="{15F068FC-10F0-4FB5-B6DF-1877E086FC3C}">
      <dgm:prSet phldrT="[Text]"/>
      <dgm:spPr/>
      <dgm:t>
        <a:bodyPr/>
        <a:lstStyle/>
        <a:p>
          <a:r>
            <a:rPr lang="en-US" dirty="0"/>
            <a:t>Survival</a:t>
          </a:r>
        </a:p>
      </dgm:t>
    </dgm:pt>
    <dgm:pt modelId="{0B93ECE5-FCC3-4A4F-AF8F-0C8AB4C61397}" type="parTrans" cxnId="{1C4B1505-2CE3-4F54-9277-D85CB5EAFFAD}">
      <dgm:prSet/>
      <dgm:spPr/>
      <dgm:t>
        <a:bodyPr/>
        <a:lstStyle/>
        <a:p>
          <a:endParaRPr lang="en-US"/>
        </a:p>
      </dgm:t>
    </dgm:pt>
    <dgm:pt modelId="{FE282E6F-A405-40AC-8116-01D1BADED8A2}" type="sibTrans" cxnId="{1C4B1505-2CE3-4F54-9277-D85CB5EAFFAD}">
      <dgm:prSet/>
      <dgm:spPr/>
      <dgm:t>
        <a:bodyPr/>
        <a:lstStyle/>
        <a:p>
          <a:endParaRPr lang="en-US"/>
        </a:p>
      </dgm:t>
    </dgm:pt>
    <dgm:pt modelId="{85697BE9-B80C-484A-861E-F4CE958F10D8}">
      <dgm:prSet phldrT="[Text]"/>
      <dgm:spPr/>
      <dgm:t>
        <a:bodyPr/>
        <a:lstStyle/>
        <a:p>
          <a:r>
            <a:rPr lang="en-US" dirty="0"/>
            <a:t>Integral projection model</a:t>
          </a:r>
        </a:p>
      </dgm:t>
    </dgm:pt>
    <dgm:pt modelId="{998E93B4-F51A-4DD7-BFCC-6DA17F69F65F}" type="parTrans" cxnId="{F1FA4415-637B-4239-ABAA-ABEC0073AB9D}">
      <dgm:prSet/>
      <dgm:spPr/>
      <dgm:t>
        <a:bodyPr/>
        <a:lstStyle/>
        <a:p>
          <a:endParaRPr lang="en-US"/>
        </a:p>
      </dgm:t>
    </dgm:pt>
    <dgm:pt modelId="{7F8768A0-4F27-4458-9104-DC01A6922A74}" type="sibTrans" cxnId="{F1FA4415-637B-4239-ABAA-ABEC0073AB9D}">
      <dgm:prSet/>
      <dgm:spPr/>
      <dgm:t>
        <a:bodyPr/>
        <a:lstStyle/>
        <a:p>
          <a:endParaRPr lang="en-US"/>
        </a:p>
      </dgm:t>
    </dgm:pt>
    <dgm:pt modelId="{184AA509-FA60-4CA4-AB34-A4075427F0DA}">
      <dgm:prSet phldrT="[Text]"/>
      <dgm:spPr/>
      <dgm:t>
        <a:bodyPr/>
        <a:lstStyle/>
        <a:p>
          <a:r>
            <a:rPr lang="en-US" dirty="0"/>
            <a:t>Fire</a:t>
          </a:r>
        </a:p>
      </dgm:t>
    </dgm:pt>
    <dgm:pt modelId="{8784F349-86F0-4B52-BEC3-D23E4F0247BF}" type="parTrans" cxnId="{5ACDEFF5-A498-4F9D-89C4-84009DC036D1}">
      <dgm:prSet/>
      <dgm:spPr/>
      <dgm:t>
        <a:bodyPr/>
        <a:lstStyle/>
        <a:p>
          <a:endParaRPr lang="en-US"/>
        </a:p>
      </dgm:t>
    </dgm:pt>
    <dgm:pt modelId="{2D67DA61-9A93-44AE-90D5-46B4F2D915D0}" type="sibTrans" cxnId="{5ACDEFF5-A498-4F9D-89C4-84009DC036D1}">
      <dgm:prSet/>
      <dgm:spPr/>
      <dgm:t>
        <a:bodyPr/>
        <a:lstStyle/>
        <a:p>
          <a:endParaRPr lang="en-US"/>
        </a:p>
      </dgm:t>
    </dgm:pt>
    <dgm:pt modelId="{7AD9235F-C096-4B07-A620-A49D8F4A9C3B}">
      <dgm:prSet phldrT="[Text]"/>
      <dgm:spPr/>
      <dgm:t>
        <a:bodyPr/>
        <a:lstStyle/>
        <a:p>
          <a:r>
            <a:rPr lang="en-US" dirty="0"/>
            <a:t>WPBR</a:t>
          </a:r>
        </a:p>
      </dgm:t>
    </dgm:pt>
    <dgm:pt modelId="{28BE3DE2-5DEB-41F5-AFC4-ECD8615B354D}" type="parTrans" cxnId="{AF0EEABE-1F03-46AB-B29E-BD0D353D9B03}">
      <dgm:prSet/>
      <dgm:spPr/>
      <dgm:t>
        <a:bodyPr/>
        <a:lstStyle/>
        <a:p>
          <a:endParaRPr lang="en-US"/>
        </a:p>
      </dgm:t>
    </dgm:pt>
    <dgm:pt modelId="{7C9A3727-A796-4A40-A33C-3570AE94026A}" type="sibTrans" cxnId="{AF0EEABE-1F03-46AB-B29E-BD0D353D9B03}">
      <dgm:prSet/>
      <dgm:spPr/>
      <dgm:t>
        <a:bodyPr/>
        <a:lstStyle/>
        <a:p>
          <a:endParaRPr lang="en-US"/>
        </a:p>
      </dgm:t>
    </dgm:pt>
    <dgm:pt modelId="{6887B1EE-6384-4A9C-87C7-039BE110B018}">
      <dgm:prSet phldrT="[Text]"/>
      <dgm:spPr/>
      <dgm:t>
        <a:bodyPr/>
        <a:lstStyle/>
        <a:p>
          <a:r>
            <a:rPr lang="en-US" dirty="0"/>
            <a:t>Basal area</a:t>
          </a:r>
        </a:p>
      </dgm:t>
    </dgm:pt>
    <dgm:pt modelId="{36332D6E-8C4D-4C57-B5E5-56417A7B8EC5}" type="parTrans" cxnId="{2F62AE07-31FD-4914-9E7C-99A00CC3BF51}">
      <dgm:prSet/>
      <dgm:spPr/>
      <dgm:t>
        <a:bodyPr/>
        <a:lstStyle/>
        <a:p>
          <a:endParaRPr lang="en-US"/>
        </a:p>
      </dgm:t>
    </dgm:pt>
    <dgm:pt modelId="{AC67B701-E776-421D-B388-1944B352F207}" type="sibTrans" cxnId="{2F62AE07-31FD-4914-9E7C-99A00CC3BF51}">
      <dgm:prSet/>
      <dgm:spPr/>
      <dgm:t>
        <a:bodyPr/>
        <a:lstStyle/>
        <a:p>
          <a:endParaRPr lang="en-US"/>
        </a:p>
      </dgm:t>
    </dgm:pt>
    <dgm:pt modelId="{1597D27B-CB2F-4D57-9542-505E61136C4E}">
      <dgm:prSet phldrT="[Text]"/>
      <dgm:spPr/>
      <dgm:t>
        <a:bodyPr/>
        <a:lstStyle/>
        <a:p>
          <a:r>
            <a:rPr lang="en-US" dirty="0"/>
            <a:t>Drought </a:t>
          </a:r>
        </a:p>
      </dgm:t>
    </dgm:pt>
    <dgm:pt modelId="{12698489-D725-4D4C-9591-9E350C20EABC}" type="parTrans" cxnId="{91612AAB-AAD7-4B24-8EA2-B4441D0ADA07}">
      <dgm:prSet/>
      <dgm:spPr/>
      <dgm:t>
        <a:bodyPr/>
        <a:lstStyle/>
        <a:p>
          <a:endParaRPr lang="en-US"/>
        </a:p>
      </dgm:t>
    </dgm:pt>
    <dgm:pt modelId="{43234DCE-3C65-479C-9D55-E43129B2FFE6}" type="sibTrans" cxnId="{91612AAB-AAD7-4B24-8EA2-B4441D0ADA07}">
      <dgm:prSet/>
      <dgm:spPr/>
      <dgm:t>
        <a:bodyPr/>
        <a:lstStyle/>
        <a:p>
          <a:endParaRPr lang="en-US"/>
        </a:p>
      </dgm:t>
    </dgm:pt>
    <dgm:pt modelId="{9912CCE0-5DB6-4F01-B834-10B1FADE8DEE}">
      <dgm:prSet phldrT="[Text]"/>
      <dgm:spPr/>
      <dgm:t>
        <a:bodyPr/>
        <a:lstStyle/>
        <a:p>
          <a:r>
            <a:rPr lang="en-US" dirty="0"/>
            <a:t>Site dryness</a:t>
          </a:r>
        </a:p>
      </dgm:t>
    </dgm:pt>
    <dgm:pt modelId="{D0C69135-7F13-4EE3-9120-FCF450775FD2}" type="parTrans" cxnId="{EA7C2BB3-1F2E-4C86-B272-4CDEB01C1E98}">
      <dgm:prSet/>
      <dgm:spPr/>
      <dgm:t>
        <a:bodyPr/>
        <a:lstStyle/>
        <a:p>
          <a:endParaRPr lang="en-US"/>
        </a:p>
      </dgm:t>
    </dgm:pt>
    <dgm:pt modelId="{339827FB-C0BE-4231-93EB-64585FF06064}" type="sibTrans" cxnId="{EA7C2BB3-1F2E-4C86-B272-4CDEB01C1E98}">
      <dgm:prSet/>
      <dgm:spPr/>
      <dgm:t>
        <a:bodyPr/>
        <a:lstStyle/>
        <a:p>
          <a:endParaRPr lang="en-US"/>
        </a:p>
      </dgm:t>
    </dgm:pt>
    <dgm:pt modelId="{AD75498D-D4FB-4557-A5D5-48BCB5FB618B}">
      <dgm:prSet phldrT="[Text]"/>
      <dgm:spPr/>
      <dgm:t>
        <a:bodyPr/>
        <a:lstStyle/>
        <a:p>
          <a:r>
            <a:rPr lang="en-US" dirty="0"/>
            <a:t>Growth</a:t>
          </a:r>
        </a:p>
      </dgm:t>
    </dgm:pt>
    <dgm:pt modelId="{49D153BE-E1BC-400E-B4F5-4FAF72943ADD}" type="parTrans" cxnId="{0937C667-6889-4A04-A25D-E2668C60C103}">
      <dgm:prSet/>
      <dgm:spPr/>
      <dgm:t>
        <a:bodyPr/>
        <a:lstStyle/>
        <a:p>
          <a:endParaRPr lang="en-US"/>
        </a:p>
      </dgm:t>
    </dgm:pt>
    <dgm:pt modelId="{F3A7FB20-42D9-4B29-A9B6-941C63B089E9}" type="sibTrans" cxnId="{0937C667-6889-4A04-A25D-E2668C60C103}">
      <dgm:prSet/>
      <dgm:spPr/>
      <dgm:t>
        <a:bodyPr/>
        <a:lstStyle/>
        <a:p>
          <a:endParaRPr lang="en-US"/>
        </a:p>
      </dgm:t>
    </dgm:pt>
    <dgm:pt modelId="{0A0B6212-C000-4BB5-99A5-39775C379F4F}">
      <dgm:prSet phldrT="[Text]"/>
      <dgm:spPr/>
      <dgm:t>
        <a:bodyPr/>
        <a:lstStyle/>
        <a:p>
          <a:r>
            <a:rPr lang="en-US" dirty="0"/>
            <a:t>Fecundity</a:t>
          </a:r>
        </a:p>
      </dgm:t>
    </dgm:pt>
    <dgm:pt modelId="{1970BB17-9F5A-4608-9277-326B617D1509}" type="parTrans" cxnId="{9160694A-399D-438A-812A-8957D63E04D8}">
      <dgm:prSet/>
      <dgm:spPr/>
      <dgm:t>
        <a:bodyPr/>
        <a:lstStyle/>
        <a:p>
          <a:endParaRPr lang="en-US"/>
        </a:p>
      </dgm:t>
    </dgm:pt>
    <dgm:pt modelId="{22AB9D58-8EB4-407E-8D9B-09B64C4F3572}" type="sibTrans" cxnId="{9160694A-399D-438A-812A-8957D63E04D8}">
      <dgm:prSet/>
      <dgm:spPr/>
      <dgm:t>
        <a:bodyPr/>
        <a:lstStyle/>
        <a:p>
          <a:endParaRPr lang="en-US"/>
        </a:p>
      </dgm:t>
    </dgm:pt>
    <dgm:pt modelId="{36998A79-E177-4B41-AAEC-FCBF2115B66E}">
      <dgm:prSet phldrT="[Text]"/>
      <dgm:spPr/>
      <dgm:t>
        <a:bodyPr/>
        <a:lstStyle/>
        <a:p>
          <a:r>
            <a:rPr lang="en-US" dirty="0"/>
            <a:t>Size-class transition matrix</a:t>
          </a:r>
        </a:p>
      </dgm:t>
    </dgm:pt>
    <dgm:pt modelId="{1B1FD59C-4A14-4DC7-91DD-913EBC6F1A27}" type="parTrans" cxnId="{9D01DADC-F9C5-4D48-8122-A578CF53AE37}">
      <dgm:prSet/>
      <dgm:spPr/>
      <dgm:t>
        <a:bodyPr/>
        <a:lstStyle/>
        <a:p>
          <a:endParaRPr lang="en-US"/>
        </a:p>
      </dgm:t>
    </dgm:pt>
    <dgm:pt modelId="{8A3DCE14-957D-44AE-8DBA-32FF2000E1AF}" type="sibTrans" cxnId="{9D01DADC-F9C5-4D48-8122-A578CF53AE37}">
      <dgm:prSet/>
      <dgm:spPr/>
      <dgm:t>
        <a:bodyPr/>
        <a:lstStyle/>
        <a:p>
          <a:endParaRPr lang="en-US"/>
        </a:p>
      </dgm:t>
    </dgm:pt>
    <dgm:pt modelId="{FBBA4351-818D-4108-8D0E-8FBCC4F9A3AC}">
      <dgm:prSet phldrT="[Text]"/>
      <dgm:spPr/>
      <dgm:t>
        <a:bodyPr/>
        <a:lstStyle/>
        <a:p>
          <a:r>
            <a:rPr lang="en-US" dirty="0"/>
            <a:t>Asymptotic population growth rate</a:t>
          </a:r>
        </a:p>
      </dgm:t>
    </dgm:pt>
    <dgm:pt modelId="{FC805886-CA38-4E29-B9E3-CCC363E94622}" type="parTrans" cxnId="{5B2B1425-D67D-4223-91E3-BB0A85D9D39B}">
      <dgm:prSet/>
      <dgm:spPr/>
      <dgm:t>
        <a:bodyPr/>
        <a:lstStyle/>
        <a:p>
          <a:endParaRPr lang="en-US"/>
        </a:p>
      </dgm:t>
    </dgm:pt>
    <dgm:pt modelId="{FB9AF8F8-62B0-4CD0-84CB-84C95122C4D3}" type="sibTrans" cxnId="{5B2B1425-D67D-4223-91E3-BB0A85D9D39B}">
      <dgm:prSet/>
      <dgm:spPr/>
      <dgm:t>
        <a:bodyPr/>
        <a:lstStyle/>
        <a:p>
          <a:endParaRPr lang="en-US"/>
        </a:p>
      </dgm:t>
    </dgm:pt>
    <dgm:pt modelId="{481F1932-024E-4C4E-9672-6B12D6953C79}">
      <dgm:prSet phldrT="[Text]"/>
      <dgm:spPr/>
      <dgm:t>
        <a:bodyPr/>
        <a:lstStyle/>
        <a:p>
          <a:r>
            <a:rPr lang="en-US" b="0" dirty="0"/>
            <a:t>Interactions with DBH</a:t>
          </a:r>
        </a:p>
      </dgm:t>
    </dgm:pt>
    <dgm:pt modelId="{E1D5DB5B-CB0C-450A-871A-80100CB87C44}" type="parTrans" cxnId="{3E5900B9-C0F9-496F-A22A-614218AB6939}">
      <dgm:prSet/>
      <dgm:spPr/>
      <dgm:t>
        <a:bodyPr/>
        <a:lstStyle/>
        <a:p>
          <a:endParaRPr lang="en-US"/>
        </a:p>
      </dgm:t>
    </dgm:pt>
    <dgm:pt modelId="{3705E4F6-0385-4F74-BDB4-C972EEBB3FEF}" type="sibTrans" cxnId="{3E5900B9-C0F9-496F-A22A-614218AB6939}">
      <dgm:prSet/>
      <dgm:spPr/>
      <dgm:t>
        <a:bodyPr/>
        <a:lstStyle/>
        <a:p>
          <a:endParaRPr lang="en-US"/>
        </a:p>
      </dgm:t>
    </dgm:pt>
    <dgm:pt modelId="{4C5A508E-E82F-47F6-A535-3A5B7E099F41}">
      <dgm:prSet phldrT="[Text]"/>
      <dgm:spPr/>
      <dgm:t>
        <a:bodyPr/>
        <a:lstStyle/>
        <a:p>
          <a:endParaRPr lang="en-US" dirty="0"/>
        </a:p>
      </dgm:t>
    </dgm:pt>
    <dgm:pt modelId="{78E3DBDA-E265-4E98-987F-E699EDB43B8D}" type="parTrans" cxnId="{83BAC617-AC08-4F4B-96EC-142EE703F071}">
      <dgm:prSet/>
      <dgm:spPr/>
      <dgm:t>
        <a:bodyPr/>
        <a:lstStyle/>
        <a:p>
          <a:endParaRPr lang="en-US"/>
        </a:p>
      </dgm:t>
    </dgm:pt>
    <dgm:pt modelId="{31696749-FBAE-4819-BF0D-DF2FE95DCEC6}" type="sibTrans" cxnId="{83BAC617-AC08-4F4B-96EC-142EE703F071}">
      <dgm:prSet/>
      <dgm:spPr/>
      <dgm:t>
        <a:bodyPr/>
        <a:lstStyle/>
        <a:p>
          <a:endParaRPr lang="en-US"/>
        </a:p>
      </dgm:t>
    </dgm:pt>
    <dgm:pt modelId="{275511BA-7CD8-4D00-AF14-9D26A8E9A62B}">
      <dgm:prSet phldrT="[Text]"/>
      <dgm:spPr/>
      <dgm:t>
        <a:bodyPr/>
        <a:lstStyle/>
        <a:p>
          <a:endParaRPr lang="en-US" dirty="0"/>
        </a:p>
      </dgm:t>
    </dgm:pt>
    <dgm:pt modelId="{2A50BD7A-E6BB-4524-8CFA-5ED8D7EBDC2C}" type="parTrans" cxnId="{002BA663-0CD9-4D6C-8141-F7212DBC99A2}">
      <dgm:prSet/>
      <dgm:spPr/>
      <dgm:t>
        <a:bodyPr/>
        <a:lstStyle/>
        <a:p>
          <a:endParaRPr lang="en-US"/>
        </a:p>
      </dgm:t>
    </dgm:pt>
    <dgm:pt modelId="{9689812B-19F0-4FFB-9AF2-617CC408520B}" type="sibTrans" cxnId="{002BA663-0CD9-4D6C-8141-F7212DBC99A2}">
      <dgm:prSet/>
      <dgm:spPr/>
      <dgm:t>
        <a:bodyPr/>
        <a:lstStyle/>
        <a:p>
          <a:endParaRPr lang="en-US"/>
        </a:p>
      </dgm:t>
    </dgm:pt>
    <dgm:pt modelId="{5DF8F0F2-46CF-4A24-A043-FEB7792F4164}">
      <dgm:prSet phldrT="[Text]"/>
      <dgm:spPr/>
      <dgm:t>
        <a:bodyPr/>
        <a:lstStyle/>
        <a:p>
          <a:endParaRPr lang="en-US" dirty="0"/>
        </a:p>
      </dgm:t>
    </dgm:pt>
    <dgm:pt modelId="{2E6687ED-0EEF-458E-A952-F70B185D4054}" type="parTrans" cxnId="{F704508F-585B-400F-8A86-E93E417F7E6A}">
      <dgm:prSet/>
      <dgm:spPr/>
      <dgm:t>
        <a:bodyPr/>
        <a:lstStyle/>
        <a:p>
          <a:endParaRPr lang="en-US"/>
        </a:p>
      </dgm:t>
    </dgm:pt>
    <dgm:pt modelId="{79DEBC39-12C3-4D07-A82B-0548C04B8BD0}" type="sibTrans" cxnId="{F704508F-585B-400F-8A86-E93E417F7E6A}">
      <dgm:prSet/>
      <dgm:spPr/>
      <dgm:t>
        <a:bodyPr/>
        <a:lstStyle/>
        <a:p>
          <a:endParaRPr lang="en-US"/>
        </a:p>
      </dgm:t>
    </dgm:pt>
    <dgm:pt modelId="{8E5D00FF-4830-4252-8395-7E3C2042B2D9}">
      <dgm:prSet phldrT="[Text]"/>
      <dgm:spPr/>
      <dgm:t>
        <a:bodyPr/>
        <a:lstStyle/>
        <a:p>
          <a:r>
            <a:rPr lang="en-US" dirty="0"/>
            <a:t>DBH</a:t>
          </a:r>
        </a:p>
      </dgm:t>
    </dgm:pt>
    <dgm:pt modelId="{64D90F33-8A5D-4ADA-84F6-47DFB61F8377}" type="parTrans" cxnId="{EF5DF22C-724D-4C83-86D3-AC405F6F1125}">
      <dgm:prSet/>
      <dgm:spPr/>
      <dgm:t>
        <a:bodyPr/>
        <a:lstStyle/>
        <a:p>
          <a:endParaRPr lang="en-US"/>
        </a:p>
      </dgm:t>
    </dgm:pt>
    <dgm:pt modelId="{C5603601-4073-4062-A236-70C1A712B2F0}" type="sibTrans" cxnId="{EF5DF22C-724D-4C83-86D3-AC405F6F1125}">
      <dgm:prSet/>
      <dgm:spPr/>
      <dgm:t>
        <a:bodyPr/>
        <a:lstStyle/>
        <a:p>
          <a:endParaRPr lang="en-US"/>
        </a:p>
      </dgm:t>
    </dgm:pt>
    <dgm:pt modelId="{53B93927-2704-4387-BE6C-9E7C4F0E6358}">
      <dgm:prSet phldrT="[Text]"/>
      <dgm:spPr/>
      <dgm:t>
        <a:bodyPr/>
        <a:lstStyle/>
        <a:p>
          <a:endParaRPr lang="en-US" b="1" dirty="0"/>
        </a:p>
      </dgm:t>
    </dgm:pt>
    <dgm:pt modelId="{F012DAA6-BB71-45AF-B3EE-126BC65D2514}" type="parTrans" cxnId="{C9D9C24A-BEA3-4BB9-AFD0-B6197D350592}">
      <dgm:prSet/>
      <dgm:spPr/>
      <dgm:t>
        <a:bodyPr/>
        <a:lstStyle/>
        <a:p>
          <a:endParaRPr lang="en-US"/>
        </a:p>
      </dgm:t>
    </dgm:pt>
    <dgm:pt modelId="{414FEAF6-75F8-4699-BCC1-B3EC562CF946}" type="sibTrans" cxnId="{C9D9C24A-BEA3-4BB9-AFD0-B6197D350592}">
      <dgm:prSet/>
      <dgm:spPr/>
      <dgm:t>
        <a:bodyPr/>
        <a:lstStyle/>
        <a:p>
          <a:endParaRPr lang="en-US"/>
        </a:p>
      </dgm:t>
    </dgm:pt>
    <dgm:pt modelId="{D635F70C-8638-4E6F-897B-93B01F345A02}">
      <dgm:prSet phldrT="[Text]"/>
      <dgm:spPr/>
      <dgm:t>
        <a:bodyPr/>
        <a:lstStyle/>
        <a:p>
          <a:endParaRPr lang="en-US" dirty="0"/>
        </a:p>
      </dgm:t>
    </dgm:pt>
    <dgm:pt modelId="{BB744C4D-A899-4115-8B67-20EE0EF6C749}" type="sibTrans" cxnId="{4BFE7D8A-35EA-4429-8434-6E923E6CE8EE}">
      <dgm:prSet/>
      <dgm:spPr/>
      <dgm:t>
        <a:bodyPr/>
        <a:lstStyle/>
        <a:p>
          <a:endParaRPr lang="en-US"/>
        </a:p>
      </dgm:t>
    </dgm:pt>
    <dgm:pt modelId="{40C09538-1EFD-4045-90C9-3FF462EE34E1}" type="parTrans" cxnId="{4BFE7D8A-35EA-4429-8434-6E923E6CE8EE}">
      <dgm:prSet/>
      <dgm:spPr/>
      <dgm:t>
        <a:bodyPr/>
        <a:lstStyle/>
        <a:p>
          <a:endParaRPr lang="en-US"/>
        </a:p>
      </dgm:t>
    </dgm:pt>
    <dgm:pt modelId="{66F313FE-EA7D-4C72-8DC2-EF2EC5A695C1}">
      <dgm:prSet phldrT="[Text]"/>
      <dgm:spPr/>
      <dgm:t>
        <a:bodyPr/>
        <a:lstStyle/>
        <a:p>
          <a:r>
            <a:rPr lang="en-US" dirty="0"/>
            <a:t>Single-step population projection</a:t>
          </a:r>
        </a:p>
      </dgm:t>
    </dgm:pt>
    <dgm:pt modelId="{44A1F06E-80AD-45ED-AEAE-044C716E5F7E}" type="parTrans" cxnId="{176EBEA9-CA36-434E-9BF7-891B3DA5FD09}">
      <dgm:prSet/>
      <dgm:spPr/>
      <dgm:t>
        <a:bodyPr/>
        <a:lstStyle/>
        <a:p>
          <a:endParaRPr lang="en-US"/>
        </a:p>
      </dgm:t>
    </dgm:pt>
    <dgm:pt modelId="{9D073BFA-FF5C-4894-B4A6-521CAC30DB1B}" type="sibTrans" cxnId="{176EBEA9-CA36-434E-9BF7-891B3DA5FD09}">
      <dgm:prSet/>
      <dgm:spPr/>
      <dgm:t>
        <a:bodyPr/>
        <a:lstStyle/>
        <a:p>
          <a:endParaRPr lang="en-US"/>
        </a:p>
      </dgm:t>
    </dgm:pt>
    <dgm:pt modelId="{CCFC399D-044C-4A13-8697-8AF7DEF8E831}" type="pres">
      <dgm:prSet presAssocID="{D6786491-BE0A-4D0C-864C-AE430240E6EA}" presName="Name0" presStyleCnt="0">
        <dgm:presLayoutVars>
          <dgm:dir/>
          <dgm:animLvl val="lvl"/>
          <dgm:resizeHandles val="exact"/>
        </dgm:presLayoutVars>
      </dgm:prSet>
      <dgm:spPr/>
    </dgm:pt>
    <dgm:pt modelId="{8B22F550-3E6C-4064-BBE9-26E87F83EACE}" type="pres">
      <dgm:prSet presAssocID="{2902A9E4-6D62-4FF2-952F-90FE8D68BBBE}" presName="composite" presStyleCnt="0"/>
      <dgm:spPr/>
    </dgm:pt>
    <dgm:pt modelId="{1DB0F861-017F-4EEC-87CA-3711B059A04B}" type="pres">
      <dgm:prSet presAssocID="{2902A9E4-6D62-4FF2-952F-90FE8D68BBB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3D2E832-0AE6-4D7A-B72C-EA9AAF0760CF}" type="pres">
      <dgm:prSet presAssocID="{2902A9E4-6D62-4FF2-952F-90FE8D68BBBE}" presName="desTx" presStyleLbl="alignAccFollowNode1" presStyleIdx="0" presStyleCnt="3">
        <dgm:presLayoutVars>
          <dgm:bulletEnabled val="1"/>
        </dgm:presLayoutVars>
      </dgm:prSet>
      <dgm:spPr/>
    </dgm:pt>
    <dgm:pt modelId="{7A3B776C-ADC1-41C3-BBFB-69863054C2DC}" type="pres">
      <dgm:prSet presAssocID="{B2024445-735E-413F-8B8D-D2AE9D59F826}" presName="space" presStyleCnt="0"/>
      <dgm:spPr/>
    </dgm:pt>
    <dgm:pt modelId="{7EC38A53-7256-4037-B432-685DE1F2F941}" type="pres">
      <dgm:prSet presAssocID="{CBB14800-D10E-4DDC-9A26-21F5A4EF1F5C}" presName="composite" presStyleCnt="0"/>
      <dgm:spPr/>
    </dgm:pt>
    <dgm:pt modelId="{E8EC4B20-93A2-4F5F-B4DA-BA59276D10A7}" type="pres">
      <dgm:prSet presAssocID="{CBB14800-D10E-4DDC-9A26-21F5A4EF1F5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C9C79D5-0702-4B32-8138-267256553D77}" type="pres">
      <dgm:prSet presAssocID="{CBB14800-D10E-4DDC-9A26-21F5A4EF1F5C}" presName="desTx" presStyleLbl="alignAccFollowNode1" presStyleIdx="1" presStyleCnt="3">
        <dgm:presLayoutVars>
          <dgm:bulletEnabled val="1"/>
        </dgm:presLayoutVars>
      </dgm:prSet>
      <dgm:spPr/>
    </dgm:pt>
    <dgm:pt modelId="{613087F2-6E9D-4F52-AE6B-51272259604D}" type="pres">
      <dgm:prSet presAssocID="{91EF2513-896A-4DA2-A1C4-32EAB712E2F4}" presName="space" presStyleCnt="0"/>
      <dgm:spPr/>
    </dgm:pt>
    <dgm:pt modelId="{FAD29B06-9DBA-4D61-B5B3-C967654E6C15}" type="pres">
      <dgm:prSet presAssocID="{85697BE9-B80C-484A-861E-F4CE958F10D8}" presName="composite" presStyleCnt="0"/>
      <dgm:spPr/>
    </dgm:pt>
    <dgm:pt modelId="{5363002B-2080-4AC3-BEDF-35C62435D1C3}" type="pres">
      <dgm:prSet presAssocID="{85697BE9-B80C-484A-861E-F4CE958F10D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8792DCF-DD39-429C-9D19-0497BC6D4871}" type="pres">
      <dgm:prSet presAssocID="{85697BE9-B80C-484A-861E-F4CE958F10D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C4B1505-2CE3-4F54-9277-D85CB5EAFFAD}" srcId="{CBB14800-D10E-4DDC-9A26-21F5A4EF1F5C}" destId="{15F068FC-10F0-4FB5-B6DF-1877E086FC3C}" srcOrd="0" destOrd="0" parTransId="{0B93ECE5-FCC3-4A4F-AF8F-0C8AB4C61397}" sibTransId="{FE282E6F-A405-40AC-8116-01D1BADED8A2}"/>
    <dgm:cxn modelId="{2F62AE07-31FD-4914-9E7C-99A00CC3BF51}" srcId="{2902A9E4-6D62-4FF2-952F-90FE8D68BBBE}" destId="{6887B1EE-6384-4A9C-87C7-039BE110B018}" srcOrd="3" destOrd="0" parTransId="{36332D6E-8C4D-4C57-B5E5-56417A7B8EC5}" sibTransId="{AC67B701-E776-421D-B388-1944B352F207}"/>
    <dgm:cxn modelId="{F1FA4415-637B-4239-ABAA-ABEC0073AB9D}" srcId="{D6786491-BE0A-4D0C-864C-AE430240E6EA}" destId="{85697BE9-B80C-484A-861E-F4CE958F10D8}" srcOrd="2" destOrd="0" parTransId="{998E93B4-F51A-4DD7-BFCC-6DA17F69F65F}" sibTransId="{7F8768A0-4F27-4458-9104-DC01A6922A74}"/>
    <dgm:cxn modelId="{83BAC617-AC08-4F4B-96EC-142EE703F071}" srcId="{CBB14800-D10E-4DDC-9A26-21F5A4EF1F5C}" destId="{4C5A508E-E82F-47F6-A535-3A5B7E099F41}" srcOrd="2" destOrd="0" parTransId="{78E3DBDA-E265-4E98-987F-E699EDB43B8D}" sibTransId="{31696749-FBAE-4819-BF0D-DF2FE95DCEC6}"/>
    <dgm:cxn modelId="{9D467018-0B12-49AD-A1FC-2EA3E05D99DC}" type="presOf" srcId="{184AA509-FA60-4CA4-AB34-A4075427F0DA}" destId="{03D2E832-0AE6-4D7A-B72C-EA9AAF0760CF}" srcOrd="0" destOrd="1" presId="urn:microsoft.com/office/officeart/2005/8/layout/hList1"/>
    <dgm:cxn modelId="{7C0D401A-51DD-44CE-ACDA-04B8A24F43A5}" type="presOf" srcId="{275511BA-7CD8-4D00-AF14-9D26A8E9A62B}" destId="{2C9C79D5-0702-4B32-8138-267256553D77}" srcOrd="0" destOrd="1" presId="urn:microsoft.com/office/officeart/2005/8/layout/hList1"/>
    <dgm:cxn modelId="{00B0CA1A-BF89-4841-9435-8568CCBA24CC}" srcId="{D6786491-BE0A-4D0C-864C-AE430240E6EA}" destId="{2902A9E4-6D62-4FF2-952F-90FE8D68BBBE}" srcOrd="0" destOrd="0" parTransId="{71C22EB7-284D-43E5-824A-35E51E587FAE}" sibTransId="{B2024445-735E-413F-8B8D-D2AE9D59F826}"/>
    <dgm:cxn modelId="{5B2B1425-D67D-4223-91E3-BB0A85D9D39B}" srcId="{85697BE9-B80C-484A-861E-F4CE958F10D8}" destId="{FBBA4351-818D-4108-8D0E-8FBCC4F9A3AC}" srcOrd="2" destOrd="0" parTransId="{FC805886-CA38-4E29-B9E3-CCC363E94622}" sibTransId="{FB9AF8F8-62B0-4CD0-84CB-84C95122C4D3}"/>
    <dgm:cxn modelId="{B96B2727-F2AC-4FC2-B45A-04EBC9C2FE4D}" type="presOf" srcId="{1597D27B-CB2F-4D57-9542-505E61136C4E}" destId="{03D2E832-0AE6-4D7A-B72C-EA9AAF0760CF}" srcOrd="0" destOrd="4" presId="urn:microsoft.com/office/officeart/2005/8/layout/hList1"/>
    <dgm:cxn modelId="{EF5DF22C-724D-4C83-86D3-AC405F6F1125}" srcId="{2902A9E4-6D62-4FF2-952F-90FE8D68BBBE}" destId="{8E5D00FF-4830-4252-8395-7E3C2042B2D9}" srcOrd="0" destOrd="0" parTransId="{64D90F33-8A5D-4ADA-84F6-47DFB61F8377}" sibTransId="{C5603601-4073-4062-A236-70C1A712B2F0}"/>
    <dgm:cxn modelId="{002BA663-0CD9-4D6C-8141-F7212DBC99A2}" srcId="{CBB14800-D10E-4DDC-9A26-21F5A4EF1F5C}" destId="{275511BA-7CD8-4D00-AF14-9D26A8E9A62B}" srcOrd="1" destOrd="0" parTransId="{2A50BD7A-E6BB-4524-8CFA-5ED8D7EBDC2C}" sibTransId="{9689812B-19F0-4FFB-9AF2-617CC408520B}"/>
    <dgm:cxn modelId="{0937C667-6889-4A04-A25D-E2668C60C103}" srcId="{CBB14800-D10E-4DDC-9A26-21F5A4EF1F5C}" destId="{AD75498D-D4FB-4557-A5D5-48BCB5FB618B}" srcOrd="3" destOrd="0" parTransId="{49D153BE-E1BC-400E-B4F5-4FAF72943ADD}" sibTransId="{F3A7FB20-42D9-4B29-A9B6-941C63B089E9}"/>
    <dgm:cxn modelId="{9160694A-399D-438A-812A-8957D63E04D8}" srcId="{CBB14800-D10E-4DDC-9A26-21F5A4EF1F5C}" destId="{0A0B6212-C000-4BB5-99A5-39775C379F4F}" srcOrd="6" destOrd="0" parTransId="{1970BB17-9F5A-4608-9277-326B617D1509}" sibTransId="{22AB9D58-8EB4-407E-8D9B-09B64C4F3572}"/>
    <dgm:cxn modelId="{C9D9C24A-BEA3-4BB9-AFD0-B6197D350592}" srcId="{2902A9E4-6D62-4FF2-952F-90FE8D68BBBE}" destId="{53B93927-2704-4387-BE6C-9E7C4F0E6358}" srcOrd="7" destOrd="0" parTransId="{F012DAA6-BB71-45AF-B3EE-126BC65D2514}" sibTransId="{414FEAF6-75F8-4699-BCC1-B3EC562CF946}"/>
    <dgm:cxn modelId="{C0A55750-D78C-4278-89AF-B292BC47318A}" type="presOf" srcId="{D635F70C-8638-4E6F-897B-93B01F345A02}" destId="{2C9C79D5-0702-4B32-8138-267256553D77}" srcOrd="0" destOrd="5" presId="urn:microsoft.com/office/officeart/2005/8/layout/hList1"/>
    <dgm:cxn modelId="{E6136053-5B00-4E7A-BB87-B977889A2398}" srcId="{D6786491-BE0A-4D0C-864C-AE430240E6EA}" destId="{CBB14800-D10E-4DDC-9A26-21F5A4EF1F5C}" srcOrd="1" destOrd="0" parTransId="{D78AF173-50AD-407E-8EA5-5A361DFDAFE6}" sibTransId="{91EF2513-896A-4DA2-A1C4-32EAB712E2F4}"/>
    <dgm:cxn modelId="{5392A281-86CE-4646-92A1-9E5A955255D6}" type="presOf" srcId="{9912CCE0-5DB6-4F01-B834-10B1FADE8DEE}" destId="{03D2E832-0AE6-4D7A-B72C-EA9AAF0760CF}" srcOrd="0" destOrd="5" presId="urn:microsoft.com/office/officeart/2005/8/layout/hList1"/>
    <dgm:cxn modelId="{E5249783-D995-4C3F-A2A6-A4BD263548B5}" type="presOf" srcId="{4C5A508E-E82F-47F6-A535-3A5B7E099F41}" destId="{2C9C79D5-0702-4B32-8138-267256553D77}" srcOrd="0" destOrd="2" presId="urn:microsoft.com/office/officeart/2005/8/layout/hList1"/>
    <dgm:cxn modelId="{4BFE7D8A-35EA-4429-8434-6E923E6CE8EE}" srcId="{CBB14800-D10E-4DDC-9A26-21F5A4EF1F5C}" destId="{D635F70C-8638-4E6F-897B-93B01F345A02}" srcOrd="5" destOrd="0" parTransId="{40C09538-1EFD-4045-90C9-3FF462EE34E1}" sibTransId="{BB744C4D-A899-4115-8B67-20EE0EF6C749}"/>
    <dgm:cxn modelId="{A53EFB8A-E241-4690-8078-07DB134EEB1F}" type="presOf" srcId="{FBBA4351-818D-4108-8D0E-8FBCC4F9A3AC}" destId="{38792DCF-DD39-429C-9D19-0497BC6D4871}" srcOrd="0" destOrd="2" presId="urn:microsoft.com/office/officeart/2005/8/layout/hList1"/>
    <dgm:cxn modelId="{EDB7C18C-5686-4759-98D4-9911FF103B3A}" type="presOf" srcId="{D6786491-BE0A-4D0C-864C-AE430240E6EA}" destId="{CCFC399D-044C-4A13-8697-8AF7DEF8E831}" srcOrd="0" destOrd="0" presId="urn:microsoft.com/office/officeart/2005/8/layout/hList1"/>
    <dgm:cxn modelId="{F704508F-585B-400F-8A86-E93E417F7E6A}" srcId="{CBB14800-D10E-4DDC-9A26-21F5A4EF1F5C}" destId="{5DF8F0F2-46CF-4A24-A043-FEB7792F4164}" srcOrd="4" destOrd="0" parTransId="{2E6687ED-0EEF-458E-A952-F70B185D4054}" sibTransId="{79DEBC39-12C3-4D07-A82B-0548C04B8BD0}"/>
    <dgm:cxn modelId="{8AE7AD99-FCD8-4E56-96D9-7BC147217876}" type="presOf" srcId="{36998A79-E177-4B41-AAEC-FCBF2115B66E}" destId="{38792DCF-DD39-429C-9D19-0497BC6D4871}" srcOrd="0" destOrd="0" presId="urn:microsoft.com/office/officeart/2005/8/layout/hList1"/>
    <dgm:cxn modelId="{339A239A-7570-4AAA-900C-0418C61FF07B}" type="presOf" srcId="{481F1932-024E-4C4E-9672-6B12D6953C79}" destId="{03D2E832-0AE6-4D7A-B72C-EA9AAF0760CF}" srcOrd="0" destOrd="6" presId="urn:microsoft.com/office/officeart/2005/8/layout/hList1"/>
    <dgm:cxn modelId="{D6CF649E-D438-47B1-929E-6315F865058D}" type="presOf" srcId="{5DF8F0F2-46CF-4A24-A043-FEB7792F4164}" destId="{2C9C79D5-0702-4B32-8138-267256553D77}" srcOrd="0" destOrd="4" presId="urn:microsoft.com/office/officeart/2005/8/layout/hList1"/>
    <dgm:cxn modelId="{B2A6E5A5-976E-4C60-81BE-5307A068F679}" type="presOf" srcId="{0A0B6212-C000-4BB5-99A5-39775C379F4F}" destId="{2C9C79D5-0702-4B32-8138-267256553D77}" srcOrd="0" destOrd="6" presId="urn:microsoft.com/office/officeart/2005/8/layout/hList1"/>
    <dgm:cxn modelId="{A02B19A9-4076-40DF-BD69-EB0C6B91FE4D}" type="presOf" srcId="{8E5D00FF-4830-4252-8395-7E3C2042B2D9}" destId="{03D2E832-0AE6-4D7A-B72C-EA9AAF0760CF}" srcOrd="0" destOrd="0" presId="urn:microsoft.com/office/officeart/2005/8/layout/hList1"/>
    <dgm:cxn modelId="{176EBEA9-CA36-434E-9BF7-891B3DA5FD09}" srcId="{85697BE9-B80C-484A-861E-F4CE958F10D8}" destId="{66F313FE-EA7D-4C72-8DC2-EF2EC5A695C1}" srcOrd="1" destOrd="0" parTransId="{44A1F06E-80AD-45ED-AEAE-044C716E5F7E}" sibTransId="{9D073BFA-FF5C-4894-B4A6-521CAC30DB1B}"/>
    <dgm:cxn modelId="{91612AAB-AAD7-4B24-8EA2-B4441D0ADA07}" srcId="{2902A9E4-6D62-4FF2-952F-90FE8D68BBBE}" destId="{1597D27B-CB2F-4D57-9542-505E61136C4E}" srcOrd="4" destOrd="0" parTransId="{12698489-D725-4D4C-9591-9E350C20EABC}" sibTransId="{43234DCE-3C65-479C-9D55-E43129B2FFE6}"/>
    <dgm:cxn modelId="{EA7C2BB3-1F2E-4C86-B272-4CDEB01C1E98}" srcId="{2902A9E4-6D62-4FF2-952F-90FE8D68BBBE}" destId="{9912CCE0-5DB6-4F01-B834-10B1FADE8DEE}" srcOrd="5" destOrd="0" parTransId="{D0C69135-7F13-4EE3-9120-FCF450775FD2}" sibTransId="{339827FB-C0BE-4231-93EB-64585FF06064}"/>
    <dgm:cxn modelId="{3E5900B9-C0F9-496F-A22A-614218AB6939}" srcId="{2902A9E4-6D62-4FF2-952F-90FE8D68BBBE}" destId="{481F1932-024E-4C4E-9672-6B12D6953C79}" srcOrd="6" destOrd="0" parTransId="{E1D5DB5B-CB0C-450A-871A-80100CB87C44}" sibTransId="{3705E4F6-0385-4F74-BDB4-C972EEBB3FEF}"/>
    <dgm:cxn modelId="{5C5671B9-6271-42A8-9B2D-4B72081DD19E}" type="presOf" srcId="{CBB14800-D10E-4DDC-9A26-21F5A4EF1F5C}" destId="{E8EC4B20-93A2-4F5F-B4DA-BA59276D10A7}" srcOrd="0" destOrd="0" presId="urn:microsoft.com/office/officeart/2005/8/layout/hList1"/>
    <dgm:cxn modelId="{1F285EBD-716A-4D36-9F2F-7D2F1917CFF8}" type="presOf" srcId="{15F068FC-10F0-4FB5-B6DF-1877E086FC3C}" destId="{2C9C79D5-0702-4B32-8138-267256553D77}" srcOrd="0" destOrd="0" presId="urn:microsoft.com/office/officeart/2005/8/layout/hList1"/>
    <dgm:cxn modelId="{DEA8F8BD-9882-4EDF-B724-D50891AF8049}" type="presOf" srcId="{2902A9E4-6D62-4FF2-952F-90FE8D68BBBE}" destId="{1DB0F861-017F-4EEC-87CA-3711B059A04B}" srcOrd="0" destOrd="0" presId="urn:microsoft.com/office/officeart/2005/8/layout/hList1"/>
    <dgm:cxn modelId="{AF0EEABE-1F03-46AB-B29E-BD0D353D9B03}" srcId="{2902A9E4-6D62-4FF2-952F-90FE8D68BBBE}" destId="{7AD9235F-C096-4B07-A620-A49D8F4A9C3B}" srcOrd="2" destOrd="0" parTransId="{28BE3DE2-5DEB-41F5-AFC4-ECD8615B354D}" sibTransId="{7C9A3727-A796-4A40-A33C-3570AE94026A}"/>
    <dgm:cxn modelId="{326DDAD1-E459-478F-8B63-2B4C822679D0}" type="presOf" srcId="{6887B1EE-6384-4A9C-87C7-039BE110B018}" destId="{03D2E832-0AE6-4D7A-B72C-EA9AAF0760CF}" srcOrd="0" destOrd="3" presId="urn:microsoft.com/office/officeart/2005/8/layout/hList1"/>
    <dgm:cxn modelId="{7F5C9CD6-7B0F-4B71-92B0-712DA475E505}" type="presOf" srcId="{AD75498D-D4FB-4557-A5D5-48BCB5FB618B}" destId="{2C9C79D5-0702-4B32-8138-267256553D77}" srcOrd="0" destOrd="3" presId="urn:microsoft.com/office/officeart/2005/8/layout/hList1"/>
    <dgm:cxn modelId="{46747BD7-0A49-46BA-963F-A7B5F7E7A5EE}" type="presOf" srcId="{66F313FE-EA7D-4C72-8DC2-EF2EC5A695C1}" destId="{38792DCF-DD39-429C-9D19-0497BC6D4871}" srcOrd="0" destOrd="1" presId="urn:microsoft.com/office/officeart/2005/8/layout/hList1"/>
    <dgm:cxn modelId="{9D01DADC-F9C5-4D48-8122-A578CF53AE37}" srcId="{85697BE9-B80C-484A-861E-F4CE958F10D8}" destId="{36998A79-E177-4B41-AAEC-FCBF2115B66E}" srcOrd="0" destOrd="0" parTransId="{1B1FD59C-4A14-4DC7-91DD-913EBC6F1A27}" sibTransId="{8A3DCE14-957D-44AE-8DBA-32FF2000E1AF}"/>
    <dgm:cxn modelId="{AC56FDE8-F0A7-4C82-ADAC-68C7F74B72AF}" type="presOf" srcId="{7AD9235F-C096-4B07-A620-A49D8F4A9C3B}" destId="{03D2E832-0AE6-4D7A-B72C-EA9AAF0760CF}" srcOrd="0" destOrd="2" presId="urn:microsoft.com/office/officeart/2005/8/layout/hList1"/>
    <dgm:cxn modelId="{89E672F3-A410-4854-8624-C5234F2CB2C5}" type="presOf" srcId="{85697BE9-B80C-484A-861E-F4CE958F10D8}" destId="{5363002B-2080-4AC3-BEDF-35C62435D1C3}" srcOrd="0" destOrd="0" presId="urn:microsoft.com/office/officeart/2005/8/layout/hList1"/>
    <dgm:cxn modelId="{5ACDEFF5-A498-4F9D-89C4-84009DC036D1}" srcId="{2902A9E4-6D62-4FF2-952F-90FE8D68BBBE}" destId="{184AA509-FA60-4CA4-AB34-A4075427F0DA}" srcOrd="1" destOrd="0" parTransId="{8784F349-86F0-4B52-BEC3-D23E4F0247BF}" sibTransId="{2D67DA61-9A93-44AE-90D5-46B4F2D915D0}"/>
    <dgm:cxn modelId="{7BE0FEFE-0235-4C60-B1BA-FB32F7595E63}" type="presOf" srcId="{53B93927-2704-4387-BE6C-9E7C4F0E6358}" destId="{03D2E832-0AE6-4D7A-B72C-EA9AAF0760CF}" srcOrd="0" destOrd="7" presId="urn:microsoft.com/office/officeart/2005/8/layout/hList1"/>
    <dgm:cxn modelId="{E6E4D63A-25BE-4802-A11C-8643FFC75EE7}" type="presParOf" srcId="{CCFC399D-044C-4A13-8697-8AF7DEF8E831}" destId="{8B22F550-3E6C-4064-BBE9-26E87F83EACE}" srcOrd="0" destOrd="0" presId="urn:microsoft.com/office/officeart/2005/8/layout/hList1"/>
    <dgm:cxn modelId="{58AC4E54-8448-4DFA-86D2-57E3F21D12EB}" type="presParOf" srcId="{8B22F550-3E6C-4064-BBE9-26E87F83EACE}" destId="{1DB0F861-017F-4EEC-87CA-3711B059A04B}" srcOrd="0" destOrd="0" presId="urn:microsoft.com/office/officeart/2005/8/layout/hList1"/>
    <dgm:cxn modelId="{488489E8-781D-4A38-8FE2-BBFF11FDD23A}" type="presParOf" srcId="{8B22F550-3E6C-4064-BBE9-26E87F83EACE}" destId="{03D2E832-0AE6-4D7A-B72C-EA9AAF0760CF}" srcOrd="1" destOrd="0" presId="urn:microsoft.com/office/officeart/2005/8/layout/hList1"/>
    <dgm:cxn modelId="{D07953A0-2148-4965-B611-F3D9C8AD53FB}" type="presParOf" srcId="{CCFC399D-044C-4A13-8697-8AF7DEF8E831}" destId="{7A3B776C-ADC1-41C3-BBFB-69863054C2DC}" srcOrd="1" destOrd="0" presId="urn:microsoft.com/office/officeart/2005/8/layout/hList1"/>
    <dgm:cxn modelId="{F56A3E48-5D44-4167-9BAA-CF29CC08EC64}" type="presParOf" srcId="{CCFC399D-044C-4A13-8697-8AF7DEF8E831}" destId="{7EC38A53-7256-4037-B432-685DE1F2F941}" srcOrd="2" destOrd="0" presId="urn:microsoft.com/office/officeart/2005/8/layout/hList1"/>
    <dgm:cxn modelId="{D1DD95C7-437A-4578-A371-F2CB97F3329F}" type="presParOf" srcId="{7EC38A53-7256-4037-B432-685DE1F2F941}" destId="{E8EC4B20-93A2-4F5F-B4DA-BA59276D10A7}" srcOrd="0" destOrd="0" presId="urn:microsoft.com/office/officeart/2005/8/layout/hList1"/>
    <dgm:cxn modelId="{532A2C19-252C-4FC0-9E2C-FD719E98FB29}" type="presParOf" srcId="{7EC38A53-7256-4037-B432-685DE1F2F941}" destId="{2C9C79D5-0702-4B32-8138-267256553D77}" srcOrd="1" destOrd="0" presId="urn:microsoft.com/office/officeart/2005/8/layout/hList1"/>
    <dgm:cxn modelId="{EBB303E3-1C7D-4283-8110-FD58039AC354}" type="presParOf" srcId="{CCFC399D-044C-4A13-8697-8AF7DEF8E831}" destId="{613087F2-6E9D-4F52-AE6B-51272259604D}" srcOrd="3" destOrd="0" presId="urn:microsoft.com/office/officeart/2005/8/layout/hList1"/>
    <dgm:cxn modelId="{62357F61-03AF-417A-ADA2-4AA07ECB1B57}" type="presParOf" srcId="{CCFC399D-044C-4A13-8697-8AF7DEF8E831}" destId="{FAD29B06-9DBA-4D61-B5B3-C967654E6C15}" srcOrd="4" destOrd="0" presId="urn:microsoft.com/office/officeart/2005/8/layout/hList1"/>
    <dgm:cxn modelId="{744AEC56-EE4C-41D1-BD4E-33A1E3FE03CA}" type="presParOf" srcId="{FAD29B06-9DBA-4D61-B5B3-C967654E6C15}" destId="{5363002B-2080-4AC3-BEDF-35C62435D1C3}" srcOrd="0" destOrd="0" presId="urn:microsoft.com/office/officeart/2005/8/layout/hList1"/>
    <dgm:cxn modelId="{6141932B-10FB-4CB3-8C55-CF3367088629}" type="presParOf" srcId="{FAD29B06-9DBA-4D61-B5B3-C967654E6C15}" destId="{38792DCF-DD39-429C-9D19-0497BC6D487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0F861-017F-4EEC-87CA-3711B059A04B}">
      <dsp:nvSpPr>
        <dsp:cNvPr id="0" name=""/>
        <dsp:cNvSpPr/>
      </dsp:nvSpPr>
      <dsp:spPr>
        <a:xfrm>
          <a:off x="3406" y="67335"/>
          <a:ext cx="3321239" cy="10185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Explanatory variables</a:t>
          </a:r>
        </a:p>
      </dsp:txBody>
      <dsp:txXfrm>
        <a:off x="3406" y="67335"/>
        <a:ext cx="3321239" cy="1018501"/>
      </dsp:txXfrm>
    </dsp:sp>
    <dsp:sp modelId="{03D2E832-0AE6-4D7A-B72C-EA9AAF0760CF}">
      <dsp:nvSpPr>
        <dsp:cNvPr id="0" name=""/>
        <dsp:cNvSpPr/>
      </dsp:nvSpPr>
      <dsp:spPr>
        <a:xfrm>
          <a:off x="3406" y="1085837"/>
          <a:ext cx="3321239" cy="43810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DBH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Fire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WPBR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Basal area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Drought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Site dryness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0" kern="1200" dirty="0"/>
            <a:t>Interactions with DBH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b="1" kern="1200" dirty="0"/>
        </a:p>
      </dsp:txBody>
      <dsp:txXfrm>
        <a:off x="3406" y="1085837"/>
        <a:ext cx="3321239" cy="4381020"/>
      </dsp:txXfrm>
    </dsp:sp>
    <dsp:sp modelId="{E8EC4B20-93A2-4F5F-B4DA-BA59276D10A7}">
      <dsp:nvSpPr>
        <dsp:cNvPr id="0" name=""/>
        <dsp:cNvSpPr/>
      </dsp:nvSpPr>
      <dsp:spPr>
        <a:xfrm>
          <a:off x="3789618" y="67335"/>
          <a:ext cx="3321239" cy="10185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Vital rate functions</a:t>
          </a:r>
        </a:p>
      </dsp:txBody>
      <dsp:txXfrm>
        <a:off x="3789618" y="67335"/>
        <a:ext cx="3321239" cy="1018501"/>
      </dsp:txXfrm>
    </dsp:sp>
    <dsp:sp modelId="{2C9C79D5-0702-4B32-8138-267256553D77}">
      <dsp:nvSpPr>
        <dsp:cNvPr id="0" name=""/>
        <dsp:cNvSpPr/>
      </dsp:nvSpPr>
      <dsp:spPr>
        <a:xfrm>
          <a:off x="3789618" y="1085837"/>
          <a:ext cx="3321239" cy="43810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Survival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Growth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Fecundity</a:t>
          </a:r>
        </a:p>
      </dsp:txBody>
      <dsp:txXfrm>
        <a:off x="3789618" y="1085837"/>
        <a:ext cx="3321239" cy="4381020"/>
      </dsp:txXfrm>
    </dsp:sp>
    <dsp:sp modelId="{5363002B-2080-4AC3-BEDF-35C62435D1C3}">
      <dsp:nvSpPr>
        <dsp:cNvPr id="0" name=""/>
        <dsp:cNvSpPr/>
      </dsp:nvSpPr>
      <dsp:spPr>
        <a:xfrm>
          <a:off x="7575831" y="67335"/>
          <a:ext cx="3321239" cy="1018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Integral projection model</a:t>
          </a:r>
        </a:p>
      </dsp:txBody>
      <dsp:txXfrm>
        <a:off x="7575831" y="67335"/>
        <a:ext cx="3321239" cy="1018501"/>
      </dsp:txXfrm>
    </dsp:sp>
    <dsp:sp modelId="{38792DCF-DD39-429C-9D19-0497BC6D4871}">
      <dsp:nvSpPr>
        <dsp:cNvPr id="0" name=""/>
        <dsp:cNvSpPr/>
      </dsp:nvSpPr>
      <dsp:spPr>
        <a:xfrm>
          <a:off x="7575831" y="1085837"/>
          <a:ext cx="3321239" cy="43810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Size-class transition matrix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Single-step population projection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Asymptotic population growth rate</a:t>
          </a:r>
        </a:p>
      </dsp:txBody>
      <dsp:txXfrm>
        <a:off x="7575831" y="1085837"/>
        <a:ext cx="3321239" cy="438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3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1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7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11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8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9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6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5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81BC100-95E9-4244-B0A8-9373ED708C8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181F03D-7D85-4E91-A0A5-101AE75CB9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3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32824-B04F-F693-D85D-DD654E091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1" b="351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BCD19-403B-D1FE-6366-3038A029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/>
              <a:t>Sugar Pine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AF231-A3DB-3F4F-D7A2-C3EEE27A3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Demographic Status, Trajectories, and Stressors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72592478-32DC-44B2-ABDD-EBEB9D0B9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1">
            <a:extLst>
              <a:ext uri="{FF2B5EF4-FFF2-40B4-BE49-F238E27FC236}">
                <a16:creationId xmlns:a16="http://schemas.microsoft.com/office/drawing/2014/main" id="{FD4FE8F0-C229-4917-A71C-E5F2CFE1D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64640A8E-A5F8-4E2C-9ACF-D39888714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079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314A4-1173-B16E-7865-2522416B478E}"/>
              </a:ext>
            </a:extLst>
          </p:cNvPr>
          <p:cNvSpPr/>
          <p:nvPr/>
        </p:nvSpPr>
        <p:spPr>
          <a:xfrm>
            <a:off x="0" y="301336"/>
            <a:ext cx="12192000" cy="5808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74175D8-DB87-89E6-CC5B-C9EA8C55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" y="301336"/>
            <a:ext cx="12135678" cy="55162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5A5FAF-9AD7-1B50-1F7F-B656D8E1E64D}"/>
              </a:ext>
            </a:extLst>
          </p:cNvPr>
          <p:cNvSpPr/>
          <p:nvPr/>
        </p:nvSpPr>
        <p:spPr>
          <a:xfrm>
            <a:off x="-2962" y="478506"/>
            <a:ext cx="4032068" cy="268270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5C3F3-D6D9-136F-1AA1-EE42D7E08FD8}"/>
              </a:ext>
            </a:extLst>
          </p:cNvPr>
          <p:cNvSpPr/>
          <p:nvPr/>
        </p:nvSpPr>
        <p:spPr>
          <a:xfrm>
            <a:off x="8159932" y="3161211"/>
            <a:ext cx="4032068" cy="27668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8F5E80-28A9-03E6-83E3-89B74A1E223C}"/>
              </a:ext>
            </a:extLst>
          </p:cNvPr>
          <p:cNvSpPr/>
          <p:nvPr/>
        </p:nvSpPr>
        <p:spPr>
          <a:xfrm>
            <a:off x="4124901" y="3161211"/>
            <a:ext cx="4032068" cy="27668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86A5F9-4039-679B-8F1A-801FF378D774}"/>
              </a:ext>
            </a:extLst>
          </p:cNvPr>
          <p:cNvSpPr/>
          <p:nvPr/>
        </p:nvSpPr>
        <p:spPr>
          <a:xfrm>
            <a:off x="3962401" y="301336"/>
            <a:ext cx="4147688" cy="28598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4CBF7-A0C3-504D-15AD-D1878C80129F}"/>
              </a:ext>
            </a:extLst>
          </p:cNvPr>
          <p:cNvSpPr/>
          <p:nvPr/>
        </p:nvSpPr>
        <p:spPr>
          <a:xfrm>
            <a:off x="-37796" y="3249981"/>
            <a:ext cx="4194569" cy="28598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C3C3FC-0044-CBE0-5296-267B647D9DEE}"/>
              </a:ext>
            </a:extLst>
          </p:cNvPr>
          <p:cNvSpPr/>
          <p:nvPr/>
        </p:nvSpPr>
        <p:spPr>
          <a:xfrm>
            <a:off x="8094156" y="301334"/>
            <a:ext cx="4147688" cy="28598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8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BCB1-CE81-3B42-1D27-88478ACE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population size (after 10 years)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0D87042-3A5D-8A58-4526-4B7DF5365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52" y="1969191"/>
            <a:ext cx="10902295" cy="3964470"/>
          </a:xfrm>
        </p:spPr>
      </p:pic>
    </p:spTree>
    <p:extLst>
      <p:ext uri="{BB962C8B-B14F-4D97-AF65-F5344CB8AC3E}">
        <p14:creationId xmlns:p14="http://schemas.microsoft.com/office/powerpoint/2010/main" val="278359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BCB1-CE81-3B42-1D27-88478ACE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population size (after 10 years)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0D87042-3A5D-8A58-4526-4B7DF5365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52" y="1969191"/>
            <a:ext cx="10902295" cy="3964470"/>
          </a:xfrm>
        </p:spPr>
      </p:pic>
    </p:spTree>
    <p:extLst>
      <p:ext uri="{BB962C8B-B14F-4D97-AF65-F5344CB8AC3E}">
        <p14:creationId xmlns:p14="http://schemas.microsoft.com/office/powerpoint/2010/main" val="220650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5AC5-BD10-9706-5E6F-DE08CF4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population growth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ECE05-D3E2-271A-2F1D-43674E7B0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964" y="2028826"/>
            <a:ext cx="10058397" cy="3657599"/>
          </a:xfrm>
        </p:spPr>
      </p:pic>
    </p:spTree>
    <p:extLst>
      <p:ext uri="{BB962C8B-B14F-4D97-AF65-F5344CB8AC3E}">
        <p14:creationId xmlns:p14="http://schemas.microsoft.com/office/powerpoint/2010/main" val="37816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5AC5-BD10-9706-5E6F-DE08CF49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population growth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ECE05-D3E2-271A-2F1D-43674E7B0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964" y="2028826"/>
            <a:ext cx="10058397" cy="3657599"/>
          </a:xfrm>
        </p:spPr>
      </p:pic>
    </p:spTree>
    <p:extLst>
      <p:ext uri="{BB962C8B-B14F-4D97-AF65-F5344CB8AC3E}">
        <p14:creationId xmlns:p14="http://schemas.microsoft.com/office/powerpoint/2010/main" val="16001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DD5A-6285-7485-38CF-320695FB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A539-E704-908B-8C67-07D0C569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Observed population trend is negative</a:t>
            </a:r>
          </a:p>
          <a:p>
            <a:r>
              <a:rPr lang="en-US" dirty="0"/>
              <a:t>Fire is a severe stressor</a:t>
            </a:r>
          </a:p>
          <a:p>
            <a:r>
              <a:rPr lang="en-US" dirty="0"/>
              <a:t>Population predicted to decline both immediately and long term under most scenarios</a:t>
            </a:r>
          </a:p>
          <a:p>
            <a:r>
              <a:rPr lang="en-US" dirty="0"/>
              <a:t>Conservation should address fire risk, density, and WPBR: tractable challenges</a:t>
            </a:r>
          </a:p>
          <a:p>
            <a:r>
              <a:rPr lang="en-US" dirty="0"/>
              <a:t>More data is needed to understand fecundity</a:t>
            </a:r>
          </a:p>
        </p:txBody>
      </p:sp>
    </p:spTree>
    <p:extLst>
      <p:ext uri="{BB962C8B-B14F-4D97-AF65-F5344CB8AC3E}">
        <p14:creationId xmlns:p14="http://schemas.microsoft.com/office/powerpoint/2010/main" val="139378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F9ED-8716-F7AC-7E5D-49C36123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524DF-ABDA-4977-1199-21F470FDE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tree with snow on it&#10;&#10;Description automatically generated with medium confidence">
            <a:extLst>
              <a:ext uri="{FF2B5EF4-FFF2-40B4-BE49-F238E27FC236}">
                <a16:creationId xmlns:a16="http://schemas.microsoft.com/office/drawing/2014/main" id="{DAC28AF5-8C98-27BE-3562-B21039C1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" r="-2" b="21600"/>
          <a:stretch/>
        </p:blipFill>
        <p:spPr>
          <a:xfrm>
            <a:off x="20" y="10"/>
            <a:ext cx="4578952" cy="63212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89734C-D833-F068-5A35-937B4F026400}"/>
              </a:ext>
            </a:extLst>
          </p:cNvPr>
          <p:cNvSpPr txBox="1">
            <a:spLocks/>
          </p:cNvSpPr>
          <p:nvPr/>
        </p:nvSpPr>
        <p:spPr>
          <a:xfrm>
            <a:off x="4919270" y="258417"/>
            <a:ext cx="6339840" cy="1666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Pinus </a:t>
            </a:r>
            <a:r>
              <a:rPr lang="en-US" i="1" dirty="0" err="1"/>
              <a:t>lambertiana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/>
              <a:t>(sugar pine)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4AF76D-D3A4-F33D-69FC-F9523CD82EF9}"/>
              </a:ext>
            </a:extLst>
          </p:cNvPr>
          <p:cNvSpPr txBox="1">
            <a:spLocks/>
          </p:cNvSpPr>
          <p:nvPr/>
        </p:nvSpPr>
        <p:spPr>
          <a:xfrm>
            <a:off x="4919270" y="2183336"/>
            <a:ext cx="6339840" cy="365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/>
              <a:t>5-25% of basal area in the mixed conifer forest type in CA and OR</a:t>
            </a:r>
          </a:p>
          <a:p>
            <a:pPr>
              <a:spcBef>
                <a:spcPts val="1800"/>
              </a:spcBef>
            </a:pPr>
            <a:r>
              <a:rPr lang="en-US" dirty="0"/>
              <a:t>Valuable food source for wildlife</a:t>
            </a:r>
          </a:p>
          <a:p>
            <a:pPr>
              <a:spcBef>
                <a:spcPts val="1800"/>
              </a:spcBef>
            </a:pPr>
            <a:r>
              <a:rPr lang="en-US" dirty="0"/>
              <a:t>The largest member of </a:t>
            </a:r>
            <a:r>
              <a:rPr lang="en-US" i="1" dirty="0"/>
              <a:t>Pinus</a:t>
            </a:r>
            <a:r>
              <a:rPr lang="en-US" dirty="0"/>
              <a:t>, the “Queen of the Sierra”</a:t>
            </a:r>
          </a:p>
          <a:p>
            <a:pPr>
              <a:spcBef>
                <a:spcPts val="1800"/>
              </a:spcBef>
            </a:pPr>
            <a:r>
              <a:rPr lang="en-US" dirty="0"/>
              <a:t>Facing numerous threats</a:t>
            </a:r>
          </a:p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F0E71-DF96-2C04-7B32-D0B72F2237D8}"/>
              </a:ext>
            </a:extLst>
          </p:cNvPr>
          <p:cNvSpPr txBox="1"/>
          <p:nvPr/>
        </p:nvSpPr>
        <p:spPr>
          <a:xfrm>
            <a:off x="1584563" y="6059677"/>
            <a:ext cx="1704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/>
              <a:t>Matt </a:t>
            </a:r>
            <a:r>
              <a:rPr lang="en-US" sz="1050" i="1" dirty="0" err="1"/>
              <a:t>Strieby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2612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6A4E5-12EB-0F97-5C1D-E037ADD3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924" y="5365092"/>
            <a:ext cx="10058400" cy="102871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Stressors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1ED12F-9F06-4B37-87B7-F98F52937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6E474814-BA3B-EC57-0525-45FCB9DCE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6" b="24148"/>
          <a:stretch/>
        </p:blipFill>
        <p:spPr>
          <a:xfrm>
            <a:off x="6629577" y="2523299"/>
            <a:ext cx="4574494" cy="2282548"/>
          </a:xfrm>
          <a:prstGeom prst="rect">
            <a:avLst/>
          </a:prstGeom>
        </p:spPr>
      </p:pic>
      <p:pic>
        <p:nvPicPr>
          <p:cNvPr id="9" name="Picture 8" descr="A picture containing tree, outdoor, grass, forest&#10;&#10;Description automatically generated">
            <a:extLst>
              <a:ext uri="{FF2B5EF4-FFF2-40B4-BE49-F238E27FC236}">
                <a16:creationId xmlns:a16="http://schemas.microsoft.com/office/drawing/2014/main" id="{E4F07C10-A41C-9503-4F97-1B1E821D6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6" b="42616"/>
          <a:stretch/>
        </p:blipFill>
        <p:spPr>
          <a:xfrm>
            <a:off x="1061924" y="2538604"/>
            <a:ext cx="4574495" cy="2303557"/>
          </a:xfrm>
          <a:prstGeom prst="rect">
            <a:avLst/>
          </a:prstGeom>
        </p:spPr>
      </p:pic>
      <p:pic>
        <p:nvPicPr>
          <p:cNvPr id="11" name="Picture 10" descr="A path in the woods&#10;&#10;Description automatically generated with low confidence">
            <a:extLst>
              <a:ext uri="{FF2B5EF4-FFF2-40B4-BE49-F238E27FC236}">
                <a16:creationId xmlns:a16="http://schemas.microsoft.com/office/drawing/2014/main" id="{F62ED7C3-2FD8-37A2-A1C6-C2893CAA2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37164" b="29248"/>
          <a:stretch/>
        </p:blipFill>
        <p:spPr>
          <a:xfrm>
            <a:off x="1066800" y="149531"/>
            <a:ext cx="4574502" cy="2303557"/>
          </a:xfrm>
          <a:prstGeom prst="rect">
            <a:avLst/>
          </a:prstGeom>
        </p:spPr>
      </p:pic>
      <p:pic>
        <p:nvPicPr>
          <p:cNvPr id="13" name="Picture 12" descr="A picture containing text, outdoor, weapon, mountain&#10;&#10;Description automatically generated">
            <a:extLst>
              <a:ext uri="{FF2B5EF4-FFF2-40B4-BE49-F238E27FC236}">
                <a16:creationId xmlns:a16="http://schemas.microsoft.com/office/drawing/2014/main" id="{726B6361-9CAE-3ECB-0750-E619ED30AA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25445" b="11841"/>
          <a:stretch/>
        </p:blipFill>
        <p:spPr>
          <a:xfrm>
            <a:off x="6620452" y="151055"/>
            <a:ext cx="4583619" cy="2282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BA0ABB-F76E-9420-E9D6-25C5DFF92AAC}"/>
              </a:ext>
            </a:extLst>
          </p:cNvPr>
          <p:cNvSpPr txBox="1"/>
          <p:nvPr/>
        </p:nvSpPr>
        <p:spPr>
          <a:xfrm>
            <a:off x="7671048" y="942812"/>
            <a:ext cx="2482426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Fire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2EEA6-1609-B097-8FCC-B558FB18A0E0}"/>
              </a:ext>
            </a:extLst>
          </p:cNvPr>
          <p:cNvSpPr txBox="1"/>
          <p:nvPr/>
        </p:nvSpPr>
        <p:spPr>
          <a:xfrm>
            <a:off x="7671048" y="2710136"/>
            <a:ext cx="2482426" cy="1938992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Drought + bark beetles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84242-B0F9-F7B6-FA70-6FB557B957E1}"/>
              </a:ext>
            </a:extLst>
          </p:cNvPr>
          <p:cNvSpPr txBox="1"/>
          <p:nvPr/>
        </p:nvSpPr>
        <p:spPr>
          <a:xfrm>
            <a:off x="1520526" y="936376"/>
            <a:ext cx="3657289" cy="707886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Densification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B036B-AEA9-F971-B8DF-1C2ACC9B6592}"/>
              </a:ext>
            </a:extLst>
          </p:cNvPr>
          <p:cNvSpPr txBox="1"/>
          <p:nvPr/>
        </p:nvSpPr>
        <p:spPr>
          <a:xfrm>
            <a:off x="2107957" y="3053212"/>
            <a:ext cx="2482426" cy="1323439"/>
          </a:xfrm>
          <a:prstGeom prst="rect">
            <a:avLst/>
          </a:prstGeom>
          <a:solidFill>
            <a:schemeClr val="accent1">
              <a:lumMod val="20000"/>
              <a:lumOff val="80000"/>
              <a:alpha val="85000"/>
            </a:schemeClr>
          </a:solidFill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White pine blister rust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3C781-5C5B-A972-9475-034821ADB9F6}"/>
              </a:ext>
            </a:extLst>
          </p:cNvPr>
          <p:cNvSpPr txBox="1"/>
          <p:nvPr/>
        </p:nvSpPr>
        <p:spPr>
          <a:xfrm>
            <a:off x="4144955" y="2188021"/>
            <a:ext cx="1470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1"/>
                </a:solidFill>
              </a:rPr>
              <a:t>Hudson Northrup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D7FA9D-8441-B00C-DF1B-3266B9A798F7}"/>
              </a:ext>
            </a:extLst>
          </p:cNvPr>
          <p:cNvSpPr txBox="1"/>
          <p:nvPr/>
        </p:nvSpPr>
        <p:spPr>
          <a:xfrm>
            <a:off x="4144956" y="4584179"/>
            <a:ext cx="1470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1"/>
                </a:solidFill>
              </a:rPr>
              <a:t>Sugar Pine Foundation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4B35CE-AB44-02ED-44AC-F6D6C255A390}"/>
              </a:ext>
            </a:extLst>
          </p:cNvPr>
          <p:cNvSpPr txBox="1"/>
          <p:nvPr/>
        </p:nvSpPr>
        <p:spPr>
          <a:xfrm>
            <a:off x="9733491" y="2173898"/>
            <a:ext cx="1470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1"/>
                </a:solidFill>
              </a:rPr>
              <a:t>USFS Region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D0747-956B-C703-8980-3A94D9F38DED}"/>
              </a:ext>
            </a:extLst>
          </p:cNvPr>
          <p:cNvSpPr txBox="1"/>
          <p:nvPr/>
        </p:nvSpPr>
        <p:spPr>
          <a:xfrm>
            <a:off x="9786974" y="4567130"/>
            <a:ext cx="14705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bg1"/>
                </a:solidFill>
              </a:rPr>
              <a:t>USFS Region 5</a:t>
            </a:r>
          </a:p>
        </p:txBody>
      </p:sp>
    </p:spTree>
    <p:extLst>
      <p:ext uri="{BB962C8B-B14F-4D97-AF65-F5344CB8AC3E}">
        <p14:creationId xmlns:p14="http://schemas.microsoft.com/office/powerpoint/2010/main" val="337071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75219DE-C821-412B-BF34-1F970885C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5883DAC5-877A-4069-84E0-F651E2679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48BB85-A747-3304-D95D-1F8BD01E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6"/>
            <a:ext cx="5977937" cy="75044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8A2E7B-6290-17CE-2400-96683EDE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267276"/>
            <a:ext cx="5977938" cy="520319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1,221 US Forest Service Forest Inventory and Analysis (FIA) plots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1/10</a:t>
            </a:r>
            <a:r>
              <a:rPr lang="en-US" sz="2400" baseline="30000" dirty="0">
                <a:solidFill>
                  <a:srgbClr val="FFFFFF"/>
                </a:solidFill>
              </a:rPr>
              <a:t>th</a:t>
            </a:r>
            <a:r>
              <a:rPr lang="en-US" sz="2400" dirty="0">
                <a:solidFill>
                  <a:srgbClr val="FFFFFF"/>
                </a:solidFill>
              </a:rPr>
              <a:t> of plots visited every year since 2001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~10 years between visits, 2 visits per plot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On each plot: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Inventory stems &gt; 2.54 cm DBH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Presence of disturbances (e.g., fire)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Climatic water deficit (CWD) data from </a:t>
            </a:r>
            <a:r>
              <a:rPr lang="en-US" sz="2400">
                <a:solidFill>
                  <a:srgbClr val="FFFFFF"/>
                </a:solidFill>
              </a:rPr>
              <a:t>TerraClimate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10A9524C-9867-46B4-ABAF-CB92D6611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A0306-21F1-1E5A-26F4-37B1D7282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r="1817"/>
          <a:stretch/>
        </p:blipFill>
        <p:spPr bwMode="auto">
          <a:xfrm>
            <a:off x="8251982" y="854244"/>
            <a:ext cx="3294253" cy="51277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930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CC612-1FB2-9E6D-FD0A-93DECA40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Observed declines in abundance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5ECECC76-8FD8-DB88-8359-6BA0FD535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040323"/>
            <a:ext cx="6912217" cy="425367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68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66E13-C4C6-C8DD-B47C-96A911694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971723"/>
              </p:ext>
            </p:extLst>
          </p:nvPr>
        </p:nvGraphicFramePr>
        <p:xfrm>
          <a:off x="645761" y="370218"/>
          <a:ext cx="10900477" cy="5534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4DEF18D-190D-CF02-195C-74F238811A3E}"/>
              </a:ext>
            </a:extLst>
          </p:cNvPr>
          <p:cNvSpPr/>
          <p:nvPr/>
        </p:nvSpPr>
        <p:spPr>
          <a:xfrm>
            <a:off x="3875322" y="417130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0D2285-C70C-7DAB-67EC-7EDE7C3FC691}"/>
              </a:ext>
            </a:extLst>
          </p:cNvPr>
          <p:cNvSpPr/>
          <p:nvPr/>
        </p:nvSpPr>
        <p:spPr>
          <a:xfrm>
            <a:off x="7601423" y="417129"/>
            <a:ext cx="719847" cy="544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83360D-3E4C-5BB3-272A-1C2FA3FC19F2}"/>
                  </a:ext>
                </a:extLst>
              </p:cNvPr>
              <p:cNvSpPr txBox="1"/>
              <p:nvPr/>
            </p:nvSpPr>
            <p:spPr>
              <a:xfrm>
                <a:off x="788958" y="5197049"/>
                <a:ext cx="278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𝑝𝑙𝑜𝑡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𝑒𝑐𝑜𝑟𝑒𝑔𝑖𝑜𝑛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83360D-3E4C-5BB3-272A-1C2FA3FC1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58" y="5197049"/>
                <a:ext cx="2789610" cy="276999"/>
              </a:xfrm>
              <a:prstGeom prst="rect">
                <a:avLst/>
              </a:prstGeom>
              <a:blipFill>
                <a:blip r:embed="rId7"/>
                <a:stretch>
                  <a:fillRect l="-1528" t="-4444" r="-24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902CF-11B7-839C-9446-EED9D504B923}"/>
                  </a:ext>
                </a:extLst>
              </p:cNvPr>
              <p:cNvSpPr txBox="1"/>
              <p:nvPr/>
            </p:nvSpPr>
            <p:spPr>
              <a:xfrm>
                <a:off x="4629263" y="1975929"/>
                <a:ext cx="26465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urv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Bern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inv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logit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D902CF-11B7-839C-9446-EED9D504B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263" y="1975929"/>
                <a:ext cx="2646558" cy="276999"/>
              </a:xfrm>
              <a:prstGeom prst="rect">
                <a:avLst/>
              </a:prstGeom>
              <a:blipFill>
                <a:blip r:embed="rId8"/>
                <a:stretch>
                  <a:fillRect l="-2989" t="-2174" r="-482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79C2F-EF52-EECD-796B-DFBAEE844C69}"/>
                  </a:ext>
                </a:extLst>
              </p:cNvPr>
              <p:cNvSpPr txBox="1"/>
              <p:nvPr/>
            </p:nvSpPr>
            <p:spPr>
              <a:xfrm>
                <a:off x="4434803" y="3363526"/>
                <a:ext cx="3299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𝐷𝐵𝐻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Normal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[0.0254,]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79C2F-EF52-EECD-796B-DFBAEE844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03" y="3363526"/>
                <a:ext cx="3299749" cy="276999"/>
              </a:xfrm>
              <a:prstGeom prst="rect">
                <a:avLst/>
              </a:prstGeom>
              <a:blipFill>
                <a:blip r:embed="rId9"/>
                <a:stretch>
                  <a:fillRect l="-1107" t="-4444" r="-203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1DF36-E9C7-6702-7DC4-285F71763E7B}"/>
                  </a:ext>
                </a:extLst>
              </p:cNvPr>
              <p:cNvSpPr txBox="1"/>
              <p:nvPr/>
            </p:nvSpPr>
            <p:spPr>
              <a:xfrm>
                <a:off x="4595169" y="4751123"/>
                <a:ext cx="2717795" cy="566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'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71DF36-E9C7-6702-7DC4-285F7176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69" y="4751123"/>
                <a:ext cx="2717795" cy="566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596C91-844F-D1ED-AEFA-14B40B0F0840}"/>
                  </a:ext>
                </a:extLst>
              </p:cNvPr>
              <p:cNvSpPr txBox="1"/>
              <p:nvPr/>
            </p:nvSpPr>
            <p:spPr>
              <a:xfrm>
                <a:off x="4595169" y="5454726"/>
                <a:ext cx="2203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eg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596C91-844F-D1ED-AEFA-14B40B0F0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69" y="5454726"/>
                <a:ext cx="2203937" cy="276999"/>
              </a:xfrm>
              <a:prstGeom prst="rect">
                <a:avLst/>
              </a:prstGeom>
              <a:blipFill>
                <a:blip r:embed="rId11"/>
                <a:stretch>
                  <a:fillRect l="-2216" t="-2222" r="-360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160B09-5CDF-B832-2295-90D9BF4CF476}"/>
              </a:ext>
            </a:extLst>
          </p:cNvPr>
          <p:cNvCxnSpPr/>
          <p:nvPr/>
        </p:nvCxnSpPr>
        <p:spPr>
          <a:xfrm flipV="1">
            <a:off x="1402304" y="5492577"/>
            <a:ext cx="0" cy="275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EC5A4E-9709-F76E-D6EC-9B75DECD32D1}"/>
              </a:ext>
            </a:extLst>
          </p:cNvPr>
          <p:cNvCxnSpPr>
            <a:cxnSpLocks/>
          </p:cNvCxnSpPr>
          <p:nvPr/>
        </p:nvCxnSpPr>
        <p:spPr>
          <a:xfrm>
            <a:off x="402878" y="5767810"/>
            <a:ext cx="999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CBD890-D0BF-F1D4-AD46-74207CE39CFB}"/>
              </a:ext>
            </a:extLst>
          </p:cNvPr>
          <p:cNvCxnSpPr>
            <a:cxnSpLocks/>
          </p:cNvCxnSpPr>
          <p:nvPr/>
        </p:nvCxnSpPr>
        <p:spPr>
          <a:xfrm flipV="1">
            <a:off x="402878" y="2699657"/>
            <a:ext cx="58676" cy="30681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>
            <a:extLst>
              <a:ext uri="{FF2B5EF4-FFF2-40B4-BE49-F238E27FC236}">
                <a16:creationId xmlns:a16="http://schemas.microsoft.com/office/drawing/2014/main" id="{6AC18C4E-29C2-48BF-1A2D-414EC4EAE9BF}"/>
              </a:ext>
            </a:extLst>
          </p:cNvPr>
          <p:cNvSpPr/>
          <p:nvPr/>
        </p:nvSpPr>
        <p:spPr>
          <a:xfrm>
            <a:off x="461554" y="1480462"/>
            <a:ext cx="252531" cy="2272931"/>
          </a:xfrm>
          <a:prstGeom prst="leftBrace">
            <a:avLst>
              <a:gd name="adj1" fmla="val 8333"/>
              <a:gd name="adj2" fmla="val 54215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9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A5C00-D111-FB96-C0EB-F67887882CC8}"/>
              </a:ext>
            </a:extLst>
          </p:cNvPr>
          <p:cNvSpPr/>
          <p:nvPr/>
        </p:nvSpPr>
        <p:spPr>
          <a:xfrm>
            <a:off x="0" y="301336"/>
            <a:ext cx="12192000" cy="5808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3D2E95-7704-B260-E7DC-6BBC6A747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7626"/>
            <a:ext cx="12189036" cy="5540471"/>
          </a:xfrm>
        </p:spPr>
      </p:pic>
    </p:spTree>
    <p:extLst>
      <p:ext uri="{BB962C8B-B14F-4D97-AF65-F5344CB8AC3E}">
        <p14:creationId xmlns:p14="http://schemas.microsoft.com/office/powerpoint/2010/main" val="161558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AA5C00-D111-FB96-C0EB-F67887882CC8}"/>
              </a:ext>
            </a:extLst>
          </p:cNvPr>
          <p:cNvSpPr/>
          <p:nvPr/>
        </p:nvSpPr>
        <p:spPr>
          <a:xfrm>
            <a:off x="0" y="301336"/>
            <a:ext cx="12192000" cy="5808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3D2E95-7704-B260-E7DC-6BBC6A747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7626"/>
            <a:ext cx="12189036" cy="5540471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2F75-1BC8-CAF1-E7A6-16407C6DEBE3}"/>
              </a:ext>
            </a:extLst>
          </p:cNvPr>
          <p:cNvSpPr/>
          <p:nvPr/>
        </p:nvSpPr>
        <p:spPr>
          <a:xfrm>
            <a:off x="8159932" y="387626"/>
            <a:ext cx="4032068" cy="554047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6029D-6DF3-35E7-5C00-28530D5C9375}"/>
              </a:ext>
            </a:extLst>
          </p:cNvPr>
          <p:cNvSpPr/>
          <p:nvPr/>
        </p:nvSpPr>
        <p:spPr>
          <a:xfrm>
            <a:off x="4124901" y="3161211"/>
            <a:ext cx="4032068" cy="276688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AD46C5-2E1C-99A8-C330-169FA9E61884}"/>
              </a:ext>
            </a:extLst>
          </p:cNvPr>
          <p:cNvSpPr/>
          <p:nvPr/>
        </p:nvSpPr>
        <p:spPr>
          <a:xfrm>
            <a:off x="-2962" y="478505"/>
            <a:ext cx="4032068" cy="554047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7E52A-33F1-D0FA-6953-BF19C65285FF}"/>
              </a:ext>
            </a:extLst>
          </p:cNvPr>
          <p:cNvSpPr/>
          <p:nvPr/>
        </p:nvSpPr>
        <p:spPr>
          <a:xfrm>
            <a:off x="3962400" y="301336"/>
            <a:ext cx="4194569" cy="28598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314A4-1173-B16E-7865-2522416B478E}"/>
              </a:ext>
            </a:extLst>
          </p:cNvPr>
          <p:cNvSpPr/>
          <p:nvPr/>
        </p:nvSpPr>
        <p:spPr>
          <a:xfrm>
            <a:off x="0" y="301336"/>
            <a:ext cx="12192000" cy="5808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74175D8-DB87-89E6-CC5B-C9EA8C55A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" y="301336"/>
            <a:ext cx="12135678" cy="5516217"/>
          </a:xfrm>
        </p:spPr>
      </p:pic>
    </p:spTree>
    <p:extLst>
      <p:ext uri="{BB962C8B-B14F-4D97-AF65-F5344CB8AC3E}">
        <p14:creationId xmlns:p14="http://schemas.microsoft.com/office/powerpoint/2010/main" val="21061677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232</TotalTime>
  <Words>302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Retrospect</vt:lpstr>
      <vt:lpstr>Sugar Pine</vt:lpstr>
      <vt:lpstr>PowerPoint Presentation</vt:lpstr>
      <vt:lpstr>Stressors</vt:lpstr>
      <vt:lpstr>Data</vt:lpstr>
      <vt:lpstr>Observed declines in abundance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Projected population size (after 10 years)</vt:lpstr>
      <vt:lpstr>Projected population size (after 10 years)</vt:lpstr>
      <vt:lpstr>Asymptotic population growth rate</vt:lpstr>
      <vt:lpstr>Asymptotic population growth rate</vt:lpstr>
      <vt:lpstr>Takeaways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Foster</dc:creator>
  <cp:lastModifiedBy>Daniel Foster</cp:lastModifiedBy>
  <cp:revision>6</cp:revision>
  <dcterms:created xsi:type="dcterms:W3CDTF">2022-06-20T15:41:35Z</dcterms:created>
  <dcterms:modified xsi:type="dcterms:W3CDTF">2022-06-21T21:02:08Z</dcterms:modified>
</cp:coreProperties>
</file>